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EFC7C7-8606-4A51-A58E-EAF2F32108EB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4853AF-78DC-4339-A02C-090C40754FC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Úradná kontrola potravín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			Mgr. Katarína </a:t>
            </a:r>
            <a:r>
              <a:rPr lang="sk-SK" dirty="0" err="1" smtClean="0"/>
              <a:t>Michalčíková</a:t>
            </a:r>
            <a:endParaRPr lang="sk-SK" dirty="0" smtClean="0"/>
          </a:p>
          <a:p>
            <a:r>
              <a:rPr lang="sk-SK" dirty="0" smtClean="0"/>
              <a:t>			RÚVZ Košice</a:t>
            </a:r>
            <a:endParaRPr lang="sk-SK" dirty="0"/>
          </a:p>
        </p:txBody>
      </p:sp>
      <p:pic>
        <p:nvPicPr>
          <p:cNvPr id="4" name="Obrázok 3" descr="Superpotravin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861048"/>
            <a:ext cx="3096345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9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Účel a zistenia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škodcov –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DDD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evidencia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Zabezpečenie kontroly škodcov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Preprava potravín – požiadavky na prepravu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Hygiena a sanitácia vlastných dopravných prostriedkov a evidencia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Správna výrobná prax a systém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surovín a potravín pri príjme (kontrola teploty, označenie, celistvosť obalov,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DMT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výskyt škodcov, stav paliet a pod.)</a:t>
            </a:r>
          </a:p>
          <a:p>
            <a:pPr marL="0" indent="0">
              <a:buNone/>
            </a:pP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Těžká volba: I potkan pozdě honí bycha | Ábíčko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1744811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Alergény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oddeľovanie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alergénov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procese 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prípravy, spracovania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výroby, manipulácie a používanie vhodného a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dostatočne vyčisteného vybavenia, určené pomôcky, aby nedochádzalo ku krížovej 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kontaminácii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Čo sú potravinové alergény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32" y="4005064"/>
            <a:ext cx="2985135" cy="167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4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Vlastná kontrola interná prevádzkovateľom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analýzy mikrobiologické, chemické, fyzikálne a pod. 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(akreditované laboratóriu)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Interný audit prevádzkovateľom zariadenia raz do roka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Analýza potraví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48180"/>
            <a:ext cx="1650989" cy="127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dber vzoriek na mikrobiologickú analýz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29" y="3356992"/>
            <a:ext cx="2451735" cy="137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Changes to the ACSA Audit Tool - Safety Ahea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54693"/>
            <a:ext cx="1502256" cy="137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Why conduct an internal audit? - Extrend Consult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48180"/>
            <a:ext cx="1563380" cy="129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Školenia zamestnancov 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(raz za 6 mesiacov, resp. raz do roka v zmysle vypracovanej dokumentácie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vo veci hygieny potravín)</a:t>
            </a:r>
          </a:p>
          <a:p>
            <a:pPr marL="0" indent="0" algn="just">
              <a:buNone/>
            </a:pPr>
            <a:endParaRPr lang="sk-SK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Požiadavky správnej výrobnej praxe/dokumentácie 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určený, zavedený a zachovaný postup založený na zásadách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riadenie procesov – zavedené a zachovávané požiadavky na dodržiavanie všetkých operácií súvisiacich s výrobou, manipuláciou a umiestnením potravín, napr. pracovný postup, technický a technologický predpis, výrobný postup...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vzdelavanie zamestnanco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5431"/>
            <a:ext cx="1982852" cy="105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SAI HACCP Series | Food Safety Authority of Ire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3925"/>
            <a:ext cx="2485519" cy="144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Potraviny/suroviny/výrobky</a:t>
            </a:r>
          </a:p>
          <a:p>
            <a:pPr marL="0" indent="0" algn="just">
              <a:buNone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nahlásenie potravín z tretích kr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ajín alebo dodávky potravín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živočíšneho pôvodu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nespracovanej zeleniny a nespracovaného ovocia z iného členského štátu (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priame dodávky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Upozornenie: Pri kúpe mäsa sledujte jeho pôvod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1986"/>
            <a:ext cx="2232248" cy="136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Kuracie mäso, ilustračná sním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7422"/>
            <a:ext cx="2216151" cy="134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Regionálna veterinárna a potravinová správa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80454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3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Zákaz 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umiestnenia na trh v SR iných ako bezpečných potravín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 dátume minimálnej trvanlivosti alebo dátume spotreby, neznámeho pôvodu, poškodeného alebo inak znehodnoteného tovaru a tovaru nevhodného na ľudskú spotrebu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Ilustračné 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182499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Na toto pozor! 7 potravín, ktoré nikdy nejedzte po dátume spotre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187745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Zákaz umiestnenia na trh v SR potravín 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nečitateľným, nedostatočným alebo nesprávnym označením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menenia falšovania údajov, klamlivo označených potravín alebo ponúkaných na predaj klamlivým spôsobom (napr.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alergény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Ďalšie kontrolované označenie pre slovenské potraviny | TRE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20" y="3573016"/>
            <a:ext cx="2813685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Budou Češi opět více kupovat zdravé potraviny jako na jaře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2664296" cy="156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6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Vysledovateľnosť</a:t>
            </a: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Identifikácia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priameho dodávateľa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priameho zákazníka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/odberateľa/ –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dodávateľov a odberateľov tovaru/suroviny a pod.!!!</a:t>
            </a:r>
          </a:p>
          <a:p>
            <a:pPr marL="0" indent="0">
              <a:buNone/>
            </a:pPr>
            <a:endParaRPr lang="sk-SK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Doklady o zdravotnej spôsobilosti zamestnancov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(Vstupná lekárska prehliadka a ďalšie lekárske prehliadky)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Vtipná reštaurácia má prúser: Kažimíra tento bloček nepobavil, posiela  kontrolu! | Nový Č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149080"/>
            <a:ext cx="1097285" cy="175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Prehľad platných druhov preukazov VšZP | VšZ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3200400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Dokumentácia o používanom obalovom materiáli</a:t>
            </a: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(dodacie listy, vhodnosť, jeho uchovávanie)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15. iné nedostatky, ak sa zistia </a:t>
            </a:r>
            <a:r>
              <a:rPr lang="sk-SK" sz="1100" dirty="0" smtClean="0"/>
              <a:t>(vyplní sa príloha 1)</a:t>
            </a:r>
          </a:p>
          <a:p>
            <a:endParaRPr lang="sk-SK" dirty="0"/>
          </a:p>
        </p:txBody>
      </p:sp>
      <p:pic>
        <p:nvPicPr>
          <p:cNvPr id="4" name="Obrázok 3" descr="ilustračný obr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0066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balové materiály  pro potravin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1907282" cy="176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Prvá certifikačná - certifikácia plastových výrobkov, gumy, fólii I  PlasticPortal.s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48" y="3302301"/>
            <a:ext cx="19304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3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Celkový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16. Boli zistené nedostatky? </a:t>
            </a:r>
            <a:r>
              <a:rPr lang="sk-SK" sz="1500" dirty="0" smtClean="0"/>
              <a:t>Áno/nie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/>
              <a:t>Uloženie opatrení </a:t>
            </a:r>
          </a:p>
          <a:p>
            <a:r>
              <a:rPr lang="sk-SK" dirty="0" smtClean="0"/>
              <a:t>§ 19 ods. 1 a 2 zák. 152/95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</a:p>
          <a:p>
            <a:r>
              <a:rPr lang="sk-SK" dirty="0" smtClean="0"/>
              <a:t>§ 20 ods. 9 a 12 zák. 152/95 </a:t>
            </a:r>
            <a:r>
              <a:rPr lang="sk-SK" dirty="0" err="1" smtClean="0"/>
              <a:t>Z.z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b="1" dirty="0" smtClean="0"/>
              <a:t>Uloženie blokovej pokuty </a:t>
            </a:r>
            <a:r>
              <a:rPr lang="sk-SK" dirty="0" smtClean="0"/>
              <a:t>– priestupok § 29 ods. 1 zákona 152/1995 Z. z.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/>
              <a:t>Odber vzoriek </a:t>
            </a:r>
            <a:r>
              <a:rPr lang="sk-SK" dirty="0" smtClean="0"/>
              <a:t>– boli odobraté/neboli odobraté</a:t>
            </a:r>
          </a:p>
        </p:txBody>
      </p:sp>
      <p:pic>
        <p:nvPicPr>
          <p:cNvPr id="4" name="Obrázok 3" descr="cent, Euro, pôžička, papierové peniaze, úspory, dvadsať, peniaze, zmeniť, financie, hotovosť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859">
            <a:off x="6227456" y="2330046"/>
            <a:ext cx="163780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Úradná kontrola potravín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152/1995 Z. z. o potravinách 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(§21 ods. 1 písm. b) a § 23 ods. 2);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Nariadenie </a:t>
            </a:r>
            <a:r>
              <a:rPr lang="sk-S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 (EÚ) 852/2004 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hygiene potravín;</a:t>
            </a:r>
          </a:p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Nariadenie </a:t>
            </a:r>
            <a:r>
              <a:rPr lang="sk-S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 (ES) 178/2002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ktorým sa ustanovujú všeobecne zásady a požiadavky potravinového práva; </a:t>
            </a:r>
          </a:p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Nariadenie </a:t>
            </a:r>
            <a:r>
              <a:rPr lang="sk-S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 (EÚ) 1169/2011 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poskytovaní informácií o potravinách spotrebiteľom...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505/2009 Z. z. 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akreditácii orgánov posudzovania zhody  (napr.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STN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ISO/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IEC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17065 posudzovanie zhody...)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Celkový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Pokuty rozhodnutím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100 do 1 000 eur 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(nezabezpečenie školenia zamestnancov, nezabezpečuje uplatňovania zásad analýzy nebezpečenstvá a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CCP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100 do 100 000 eur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(nezabezpečuje lekárske prehliadky, nevedie záznamy o dodávateľoch/odberateľov, nepodá informáciu o priamej dodávke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živoč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produktov,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nezabezpečí registráciu prevádzkarne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porušuje zásady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....)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Pokuty 20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9434"/>
            <a:ext cx="21336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https://autovinysk.b-cdn.net/wp-content/uploads/2023/12/Blok-na-pokutu-dopravna-pokuta-pokutovy-list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1129"/>
            <a:ext cx="2385060" cy="167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2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Celkový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Priestupky podľa § 29 zákona 152/95 Z. z. – blokové pokuty: </a:t>
            </a:r>
          </a:p>
          <a:p>
            <a:pPr marL="0" indent="0">
              <a:buNone/>
            </a:pP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Sťažuje alebo marí výkon </a:t>
            </a:r>
            <a:r>
              <a:rPr lang="sk-SK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nevykoná uložené opatrenia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Nespĺňa podmienky zdravotnej spôsobilosti a porušuje zásady osobnej hygieny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Umiestňuje na trh potraviny, ktoré sú nebezpečné – zdraviu škodlivé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Porušuje povinnosti a požiadavky na výrobu potravín, manipulovania s nimi a ich umiestňovaním na trh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Umiestni na trh potraviny nesprávne označené – klamlivo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60 do 210 eur fyzickej osobe v rámci blokovej pokuty; </a:t>
            </a:r>
          </a:p>
          <a:p>
            <a:pPr marL="0" indent="0">
              <a:buNone/>
            </a:pPr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rámci priestupku môže orgán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uložiť pokutu </a:t>
            </a:r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2000 eur).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reštaurácia, podnikateľ, gastr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25144"/>
            <a:ext cx="1726771" cy="91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Opatrenia podľa §19 a § 20 zákona 152/95 Z. z.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Okamžite stiahnutie potravín z trhu;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Zničenie potraviny na jeho náklady;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Znehodnotenie potraviny použitím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prostriedkov;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Oznámiť upozornenia na riziká z potravín;</a:t>
            </a:r>
          </a:p>
          <a:p>
            <a:pPr marL="0" indent="0">
              <a:buNone/>
            </a:pP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Pozastavenie prevádzky alebo zatvorenie prevádzkarne celkom alebo sčasti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ak nie je možné odstrániť nedostatky bezodkladne, najmä pri: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FOTO: Reštaurácie sú zatvorené, jedlo cez okienko ponúkajú len niektoré |  TELEVÍZIA KOŠICE - tvkosice.sk - Televízia Vašimi očam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1966595" cy="131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Opatrenia podľa §19 a § 20 zákona 152/95 Z. z.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Uvádzaní na trh potravín po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Zistení prítomnosti hlodavcov, vtákov alebo hmyzu v akomkoľvek štádiu vývoja, alebo príznakov ich prítomnosti;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Nedodržiavaní podmienok skladovania potravín;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Zistení potravín neznámeho pôvodu;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Prebaľovanie potravín po ukončení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zmenenie krajiny pôvodu alebo v neschválenej prevádzkarní.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Ministerstvo dopravy: Zatvorenie reštaurácií a kaviarní v zimnej sezóne  môže spôsobiť bankro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16024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Ďakujem za pozornosť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Kvetinárstvo Štvorlístok Martin | Mart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1639069" cy="142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Kvetinárstvo Štvorlístok Martin | Mart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1351037" cy="1495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 Identifikačné údaje prevádzkarne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 subjektu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Obchodné meno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Právna forma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Sídlo – ulica/ obec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PSČ 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IČO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Tel. číslo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hostiny.sk/wp-content/uploads/22382160_501481846892593_155251680208931900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3771340" cy="25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1.1 Kontrolovaná prevádzkareň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Názov prevádzkarne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Adresa prevádzkarne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PSČ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 Reštaurácia Mundo v Žiline – miesto, ktoré musíte zaži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 Reštaurácia Mundo v Žiline – miesto, ktoré musíte zažiť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 Reštaurácia Mundo v Žiline – miesto, ktoré musíte zažiť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 Reštaurácia Mundo v Žiline – miesto, ktoré musíte zažiť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https://kavickari.sk/wp-content/uploads/2022/07/MUNDO-7.jpg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Obrázok 9" descr="Reštaurácia Holiday Village Tatralan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318">
            <a:off x="3561789" y="3113295"/>
            <a:ext cx="3960440" cy="234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</a:t>
            </a:r>
            <a:r>
              <a:rPr lang="sk-SK" dirty="0" err="1" smtClean="0"/>
              <a:t>Indentifikačné</a:t>
            </a:r>
            <a:r>
              <a:rPr lang="sk-SK" dirty="0" smtClean="0"/>
              <a:t> údaje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Začiatok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Koniec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 výkonu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zistených nedostatkov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počas výkonu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 byť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vyhotovená fotodokumentácia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príp. iné záznamy ... !!!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Digitální foto magazín | Prag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592288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Účel a zistenia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Kontrola dokumentácie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Registrácia prevádzkarne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každé zariadenie, ktoré podlieha úradnej kontrole potravín musí orgánu úradnej kontroly zaslať 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Oznámenie o registrácii prevádzkarne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č. 1 zákona 152/95 Z. z.)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Uviesť: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adresu príslušného orgánu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ÚKP</a:t>
            </a:r>
            <a:endParaRPr lang="sk-SK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Obchodné meno a sídlo a IČO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Adresu prevádzkarne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Miesto a priezvisko kontaktnej osoby/ číslo telefónu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 vykonávanej činnosti – 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písm.e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spoločné stravovanie - ...)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Kategórie výrobkov – 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(písm. f) polievky, písm. u) hotové jedlá ....)</a:t>
            </a:r>
          </a:p>
        </p:txBody>
      </p:sp>
    </p:spTree>
    <p:extLst>
      <p:ext uri="{BB962C8B-B14F-4D97-AF65-F5344CB8AC3E}">
        <p14:creationId xmlns:p14="http://schemas.microsoft.com/office/powerpoint/2010/main" val="26906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Účel a zistenia </a:t>
            </a:r>
            <a:r>
              <a:rPr lang="sk-SK" dirty="0" err="1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2.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Požiadavky na potravinárske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plnenia povinnosti a požiadaviek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funkčnosť prevádzkarne </a:t>
            </a: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steny, stropy, podlahy, okná, dvere, kríženie čistých a nečistých častí prevádzky, vetranie, odpad, kanalizácia, voda – teplá a studená, osvetlenie, zabezpečenie pred vniknutím škodcov a hlodavcov, sociálne zariadenia – ich vybavenie)</a:t>
            </a:r>
          </a:p>
          <a:p>
            <a:endParaRPr lang="sk-SK" dirty="0"/>
          </a:p>
        </p:txBody>
      </p:sp>
      <p:pic>
        <p:nvPicPr>
          <p:cNvPr id="6" name="Obrázok 5" descr="https://regiony.zoznam.sk/wp-content/uploads/2023/09/1znecistena-podlaha-a-plesen-na-stenach-zdroj-svpss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845057" cy="136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Aj veľmi znečistené... - FINX s.r.o Upratovacie Služby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279773" cy="122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Znečistené byvale zachody, Staré Mesto, Bratislava | Odkazprestarostu.s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17131"/>
            <a:ext cx="1790328" cy="1112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Účel a zistenia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Požiadavky na zariadenia/ pracovné pomôcky a pod. (funkčnosť)</a:t>
            </a:r>
          </a:p>
          <a:p>
            <a:pPr marL="0" indent="0">
              <a:buNone/>
            </a:pP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pracovné pomôcky – nože, </a:t>
            </a: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regále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chladničky, mrazničky, povrchy manipulačných (pracovných) plôch, váhy, prepravky)</a:t>
            </a:r>
          </a:p>
          <a:p>
            <a:pPr marL="0" indent="0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Požiadavky na skladovanie</a:t>
            </a:r>
          </a:p>
          <a:p>
            <a:pPr marL="0" indent="0">
              <a:buNone/>
            </a:pP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Čistota skladovacích priestorov a manipulačného zariadenia,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oddelené uchovávanie a umiestnenie vzájomne nezlučiteľných druhov surovín a potravín,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skladovanie obalov na balenie potravín a prepravných obalov a pod. napr. otvorené vrecia, nádoby,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uloženie surovín a tovaru, dodržiavanie a evidencia teplotných režimov v skladovacích priestoroch, chladničkách a mrazničkách...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4" name="Obrázok 3" descr="Kuchynské nože, 2 k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1440160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rganizér do chladničky na fľaše, číry plastov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044128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Účel a zistenia </a:t>
            </a:r>
            <a:r>
              <a:rPr lang="sk-SK" dirty="0" err="1" smtClean="0"/>
              <a:t>ÚKP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Skladovanie a odstraňovanie odpadu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 kategórie 1 (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Potravinársky odpad (jeho uchovávanie, transport, likvidácia)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Osobná hygiena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Dodržiavanie osobnej hygieny zamestnancami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Čistenie a sanitácia – zavedenie sanitačného programu a oddelené skladovanie prípravkov (evidencia)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Skladovanie čistiacich a dezinfekčných prostriedkov v priestoroch oddelených od priestorov, kde sa manipuluje s potravinami a pod.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Pri Piecke - O skvelé jedlo v našej kuchyni sa postará...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2" y="2985187"/>
            <a:ext cx="876300" cy="109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5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285</TotalTime>
  <Words>1235</Words>
  <Application>Microsoft Office PowerPoint</Application>
  <PresentationFormat>Prezentácia na obrazovke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2" baseType="lpstr">
      <vt:lpstr>Brush Script MT</vt:lpstr>
      <vt:lpstr>Constantia</vt:lpstr>
      <vt:lpstr>Courier New</vt:lpstr>
      <vt:lpstr>Franklin Gothic Book</vt:lpstr>
      <vt:lpstr>Rage Italic</vt:lpstr>
      <vt:lpstr>Times New Roman</vt:lpstr>
      <vt:lpstr>Wingdings</vt:lpstr>
      <vt:lpstr>Špendlík</vt:lpstr>
      <vt:lpstr>Úradná kontrola potravín</vt:lpstr>
      <vt:lpstr>Úradná kontrola potravín</vt:lpstr>
      <vt:lpstr>1. Identifikačné údaje prevádzkarne</vt:lpstr>
      <vt:lpstr>1.1 Kontrolovaná prevádzkareň</vt:lpstr>
      <vt:lpstr>2. Indentifikačné údaje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3. Účel a zistenia ÚKP</vt:lpstr>
      <vt:lpstr>4. Celkový záver</vt:lpstr>
      <vt:lpstr>4. Celkový záver</vt:lpstr>
      <vt:lpstr>4. Celkový záver</vt:lpstr>
      <vt:lpstr>Opatrenia podľa §19 a § 20 zákona 152/95 Z. z.</vt:lpstr>
      <vt:lpstr>Opatrenia podľa §19 a § 20 zákona 152/95 Z. z.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Úradná kontrola potravín - zápisnica</dc:title>
  <dc:creator>HV</dc:creator>
  <cp:lastModifiedBy>Mária Vasilíková</cp:lastModifiedBy>
  <cp:revision>28</cp:revision>
  <dcterms:created xsi:type="dcterms:W3CDTF">2024-09-13T12:04:20Z</dcterms:created>
  <dcterms:modified xsi:type="dcterms:W3CDTF">2024-09-20T06:50:12Z</dcterms:modified>
</cp:coreProperties>
</file>